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Montserrat Bold" panose="020B0604020202020204" charset="0"/>
      <p:regular r:id="rId20"/>
    </p:embeddedFont>
    <p:embeddedFont>
      <p:font typeface="Raleway" pitchFamily="2" charset="0"/>
      <p:regular r:id="rId21"/>
    </p:embeddedFont>
    <p:embeddedFont>
      <p:font typeface="Raleway Bold" charset="0"/>
      <p:regular r:id="rId22"/>
    </p:embeddedFont>
    <p:embeddedFont>
      <p:font typeface="Raleway Heavy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29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283244" flipH="1">
            <a:off x="-4759168" y="4375423"/>
            <a:ext cx="10358005" cy="10410055"/>
          </a:xfrm>
          <a:custGeom>
            <a:avLst/>
            <a:gdLst/>
            <a:ahLst/>
            <a:cxnLst/>
            <a:rect l="l" t="t" r="r" b="b"/>
            <a:pathLst>
              <a:path w="10358005" h="10410055">
                <a:moveTo>
                  <a:pt x="10358005" y="0"/>
                </a:moveTo>
                <a:lnTo>
                  <a:pt x="0" y="0"/>
                </a:lnTo>
                <a:lnTo>
                  <a:pt x="0" y="10410055"/>
                </a:lnTo>
                <a:lnTo>
                  <a:pt x="10358005" y="10410055"/>
                </a:lnTo>
                <a:lnTo>
                  <a:pt x="1035800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330741" y="-10904054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2455026" y="-917369"/>
            <a:ext cx="4220884" cy="422088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00760" y="3057492"/>
            <a:ext cx="15286479" cy="4324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15"/>
              </a:lnSpc>
              <a:spcBef>
                <a:spcPct val="0"/>
              </a:spcBef>
            </a:pPr>
            <a:r>
              <a:rPr lang="en-US" sz="10784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Web Scraping of Hyundai Cars Data from Cars24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12262" y="8660591"/>
            <a:ext cx="3631063" cy="345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Presented by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12262" y="9034401"/>
            <a:ext cx="3631063" cy="422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6"/>
              </a:lnSpc>
              <a:spcBef>
                <a:spcPct val="0"/>
              </a:spcBef>
            </a:pPr>
            <a:r>
              <a:rPr lang="en-US" sz="2958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Team B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309115" y="9072819"/>
            <a:ext cx="1716617" cy="345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12" name="TextBox 12"/>
          <p:cNvSpPr txBox="1"/>
          <p:nvPr/>
        </p:nvSpPr>
        <p:spPr>
          <a:xfrm rot="-5400000">
            <a:off x="129306" y="8871810"/>
            <a:ext cx="1078468" cy="243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1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4120906" y="6675625"/>
            <a:ext cx="5809652" cy="580965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25283" y="-1262009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140649" y="5426888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70086" y="3097140"/>
            <a:ext cx="8473914" cy="4092719"/>
          </a:xfrm>
          <a:custGeom>
            <a:avLst/>
            <a:gdLst/>
            <a:ahLst/>
            <a:cxnLst/>
            <a:rect l="l" t="t" r="r" b="b"/>
            <a:pathLst>
              <a:path w="8473914" h="4092719">
                <a:moveTo>
                  <a:pt x="0" y="0"/>
                </a:moveTo>
                <a:lnTo>
                  <a:pt x="8473914" y="0"/>
                </a:lnTo>
                <a:lnTo>
                  <a:pt x="8473914" y="4092720"/>
                </a:lnTo>
                <a:lnTo>
                  <a:pt x="0" y="4092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677"/>
            </a:stretch>
          </a:blipFill>
        </p:spPr>
      </p:sp>
      <p:sp>
        <p:nvSpPr>
          <p:cNvPr id="7" name="TextBox 7"/>
          <p:cNvSpPr txBox="1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7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56500" y="653659"/>
            <a:ext cx="15919201" cy="826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15"/>
              </a:lnSpc>
              <a:spcBef>
                <a:spcPct val="0"/>
              </a:spcBef>
            </a:pPr>
            <a:r>
              <a:rPr lang="en-US" sz="5975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Number of cars by year of manufacture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00" y="3302083"/>
            <a:ext cx="8304311" cy="4182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6081" lvl="1" indent="-308040" algn="just">
              <a:lnSpc>
                <a:spcPts val="3994"/>
              </a:lnSpc>
              <a:buFont typeface="Arial"/>
              <a:buChar char="•"/>
            </a:pPr>
            <a:r>
              <a:rPr lang="en-US" sz="2853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Usage Range: 150,000+ km (Pada Bhilwadi) to &lt;10,000 km (New Delhi)</a:t>
            </a:r>
          </a:p>
          <a:p>
            <a:pPr algn="just">
              <a:lnSpc>
                <a:spcPts val="3994"/>
              </a:lnSpc>
            </a:pPr>
            <a:endParaRPr lang="en-US" sz="2853">
              <a:solidFill>
                <a:srgbClr val="FFFFF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616081" lvl="1" indent="-308040" algn="just">
              <a:lnSpc>
                <a:spcPts val="3994"/>
              </a:lnSpc>
              <a:buFont typeface="Arial"/>
              <a:buChar char="•"/>
            </a:pPr>
            <a:r>
              <a:rPr lang="en-US" sz="2853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Extremes: Highest – Pada Bhilwadi, Lowest – New Delhi</a:t>
            </a:r>
          </a:p>
          <a:p>
            <a:pPr algn="just">
              <a:lnSpc>
                <a:spcPts val="3994"/>
              </a:lnSpc>
            </a:pPr>
            <a:endParaRPr lang="en-US" sz="2853">
              <a:solidFill>
                <a:srgbClr val="FFFFF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just">
              <a:lnSpc>
                <a:spcPts val="3994"/>
              </a:lnSpc>
            </a:pPr>
            <a:endParaRPr lang="en-US" sz="2853">
              <a:solidFill>
                <a:srgbClr val="FFFFF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ctr">
              <a:lnSpc>
                <a:spcPts val="5294"/>
              </a:lnSpc>
            </a:pPr>
            <a:endParaRPr lang="en-US" sz="2853">
              <a:solidFill>
                <a:srgbClr val="FFFFF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96485" y="-10841454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140649" y="5426888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12566" y="2453491"/>
            <a:ext cx="9603535" cy="5690094"/>
          </a:xfrm>
          <a:custGeom>
            <a:avLst/>
            <a:gdLst/>
            <a:ahLst/>
            <a:cxnLst/>
            <a:rect l="l" t="t" r="r" b="b"/>
            <a:pathLst>
              <a:path w="9603535" h="5690094">
                <a:moveTo>
                  <a:pt x="0" y="0"/>
                </a:moveTo>
                <a:lnTo>
                  <a:pt x="9603534" y="0"/>
                </a:lnTo>
                <a:lnTo>
                  <a:pt x="9603534" y="5690094"/>
                </a:lnTo>
                <a:lnTo>
                  <a:pt x="0" y="56900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8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0036" y="564854"/>
            <a:ext cx="17773839" cy="103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sz="7475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Scatter plot:KM driven vs transmission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04867" y="3579316"/>
            <a:ext cx="8029008" cy="245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7883" lvl="1" indent="-283941" algn="just">
              <a:lnSpc>
                <a:spcPts val="2735"/>
              </a:lnSpc>
              <a:spcBef>
                <a:spcPct val="0"/>
              </a:spcBef>
              <a:buFont typeface="Arial"/>
              <a:buChar char="•"/>
            </a:pPr>
            <a:r>
              <a:rPr lang="en-US" sz="263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Distance Gap: 150,000+ km (Pada Bhilwadi) vs &lt;10,000 km (New Delhi)</a:t>
            </a:r>
          </a:p>
          <a:p>
            <a:pPr algn="just">
              <a:lnSpc>
                <a:spcPts val="2735"/>
              </a:lnSpc>
              <a:spcBef>
                <a:spcPct val="0"/>
              </a:spcBef>
            </a:pPr>
            <a:endParaRPr lang="en-US" sz="263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567883" lvl="1" indent="-283941" algn="just">
              <a:lnSpc>
                <a:spcPts val="2735"/>
              </a:lnSpc>
              <a:spcBef>
                <a:spcPct val="0"/>
              </a:spcBef>
              <a:buFont typeface="Arial"/>
              <a:buChar char="•"/>
            </a:pPr>
            <a:r>
              <a:rPr lang="en-US" sz="263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Travel Extremes: Highest – Pada Bhilwadi | Lowest – New Delhi</a:t>
            </a:r>
          </a:p>
          <a:p>
            <a:pPr algn="just">
              <a:lnSpc>
                <a:spcPts val="2735"/>
              </a:lnSpc>
              <a:spcBef>
                <a:spcPct val="0"/>
              </a:spcBef>
            </a:pPr>
            <a:endParaRPr lang="en-US" sz="263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just">
              <a:lnSpc>
                <a:spcPts val="3022"/>
              </a:lnSpc>
              <a:spcBef>
                <a:spcPct val="0"/>
              </a:spcBef>
            </a:pPr>
            <a:endParaRPr lang="en-US" sz="263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25283" y="-1262009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140649" y="7241479"/>
            <a:ext cx="17956749" cy="16232393"/>
          </a:xfrm>
          <a:custGeom>
            <a:avLst/>
            <a:gdLst/>
            <a:ahLst/>
            <a:cxnLst/>
            <a:rect l="l" t="t" r="r" b="b"/>
            <a:pathLst>
              <a:path w="17956749" h="16232393">
                <a:moveTo>
                  <a:pt x="0" y="0"/>
                </a:moveTo>
                <a:lnTo>
                  <a:pt x="17956749" y="0"/>
                </a:lnTo>
                <a:lnTo>
                  <a:pt x="17956749" y="16232393"/>
                </a:lnTo>
                <a:lnTo>
                  <a:pt x="0" y="162323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17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63778" y="3154456"/>
            <a:ext cx="9402764" cy="4689847"/>
          </a:xfrm>
          <a:custGeom>
            <a:avLst/>
            <a:gdLst/>
            <a:ahLst/>
            <a:cxnLst/>
            <a:rect l="l" t="t" r="r" b="b"/>
            <a:pathLst>
              <a:path w="9402764" h="4689847">
                <a:moveTo>
                  <a:pt x="0" y="0"/>
                </a:moveTo>
                <a:lnTo>
                  <a:pt x="9402764" y="0"/>
                </a:lnTo>
                <a:lnTo>
                  <a:pt x="9402764" y="4689847"/>
                </a:lnTo>
                <a:lnTo>
                  <a:pt x="0" y="46898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25" r="-1025"/>
            </a:stretch>
          </a:blipFill>
        </p:spPr>
      </p:sp>
      <p:sp>
        <p:nvSpPr>
          <p:cNvPr id="7" name="TextBox 7"/>
          <p:cNvSpPr txBox="1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9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81296" y="3528929"/>
            <a:ext cx="7230748" cy="316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3725" lvl="1" indent="-271862" algn="just">
              <a:lnSpc>
                <a:spcPts val="3525"/>
              </a:lnSpc>
              <a:buFont typeface="Arial"/>
              <a:buChar char="•"/>
            </a:pPr>
            <a:r>
              <a:rPr lang="en-US" sz="25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High-Mileage: Pada Bhilwadi &amp; Colony Ulhasnagar – 140,000+ km</a:t>
            </a:r>
          </a:p>
          <a:p>
            <a:pPr algn="just">
              <a:lnSpc>
                <a:spcPts val="3525"/>
              </a:lnSpc>
            </a:pPr>
            <a:endParaRPr lang="en-US" sz="2518">
              <a:solidFill>
                <a:srgbClr val="FFFFF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543725" lvl="1" indent="-271862" algn="just">
              <a:lnSpc>
                <a:spcPts val="3525"/>
              </a:lnSpc>
              <a:buFont typeface="Arial"/>
              <a:buChar char="•"/>
            </a:pPr>
            <a:r>
              <a:rPr lang="en-US" sz="25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Low-Mileage: New Delhi &amp; Dombivli Manpada Shil – very low usage</a:t>
            </a:r>
          </a:p>
          <a:p>
            <a:pPr algn="just">
              <a:lnSpc>
                <a:spcPts val="3525"/>
              </a:lnSpc>
            </a:pPr>
            <a:endParaRPr lang="en-US" sz="2518">
              <a:solidFill>
                <a:srgbClr val="FFFFF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just">
              <a:lnSpc>
                <a:spcPts val="3805"/>
              </a:lnSpc>
            </a:pPr>
            <a:endParaRPr lang="en-US" sz="2518">
              <a:solidFill>
                <a:srgbClr val="FFFFF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37388" y="1161984"/>
            <a:ext cx="17320583" cy="803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7"/>
              </a:lnSpc>
              <a:spcBef>
                <a:spcPct val="0"/>
              </a:spcBef>
            </a:pPr>
            <a:r>
              <a:rPr lang="en-US" sz="5775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Average kilometers driven by tranmission type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25283" y="-1262009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064449" y="5426888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78102" y="1984238"/>
            <a:ext cx="5760497" cy="7554751"/>
          </a:xfrm>
          <a:custGeom>
            <a:avLst/>
            <a:gdLst/>
            <a:ahLst/>
            <a:cxnLst/>
            <a:rect l="l" t="t" r="r" b="b"/>
            <a:pathLst>
              <a:path w="5760497" h="7554751">
                <a:moveTo>
                  <a:pt x="0" y="0"/>
                </a:moveTo>
                <a:lnTo>
                  <a:pt x="5760497" y="0"/>
                </a:lnTo>
                <a:lnTo>
                  <a:pt x="5760497" y="7554751"/>
                </a:lnTo>
                <a:lnTo>
                  <a:pt x="0" y="75547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669398"/>
            <a:ext cx="15138724" cy="891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31"/>
              </a:lnSpc>
              <a:spcBef>
                <a:spcPct val="0"/>
              </a:spcBef>
            </a:pPr>
            <a:r>
              <a:rPr lang="en-US" sz="6375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Number of cars per location</a:t>
            </a:r>
          </a:p>
        </p:txBody>
      </p:sp>
      <p:sp>
        <p:nvSpPr>
          <p:cNvPr id="8" name="TextBox 8"/>
          <p:cNvSpPr txBox="1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10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521603" y="3288897"/>
            <a:ext cx="8893244" cy="3633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7806" lvl="1" indent="-358903" algn="just">
              <a:lnSpc>
                <a:spcPts val="4654"/>
              </a:lnSpc>
              <a:buFont typeface="Arial"/>
              <a:buChar char="•"/>
            </a:pPr>
            <a:r>
              <a:rPr lang="en-US" sz="3324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Peak: Highest car manufacturing in 2015</a:t>
            </a:r>
          </a:p>
          <a:p>
            <a:pPr algn="just">
              <a:lnSpc>
                <a:spcPts val="4654"/>
              </a:lnSpc>
            </a:pPr>
            <a:endParaRPr lang="en-US" sz="3324">
              <a:solidFill>
                <a:srgbClr val="FFFFF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717806" lvl="1" indent="-358903" algn="just">
              <a:lnSpc>
                <a:spcPts val="4654"/>
              </a:lnSpc>
              <a:buFont typeface="Arial"/>
              <a:buChar char="•"/>
            </a:pPr>
            <a:r>
              <a:rPr lang="en-US" sz="3324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Decline: Downward trend since 2017, lowest in 2024</a:t>
            </a:r>
          </a:p>
          <a:p>
            <a:pPr algn="just">
              <a:lnSpc>
                <a:spcPts val="4654"/>
              </a:lnSpc>
            </a:pPr>
            <a:endParaRPr lang="en-US" sz="3324">
              <a:solidFill>
                <a:srgbClr val="FFFFF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just">
              <a:lnSpc>
                <a:spcPts val="5810"/>
              </a:lnSpc>
            </a:pPr>
            <a:endParaRPr lang="en-US" sz="3324">
              <a:solidFill>
                <a:srgbClr val="FFFFF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83202" y="-1263914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4" name="Freeform 4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34605" y="2279749"/>
            <a:ext cx="7609395" cy="5727501"/>
          </a:xfrm>
          <a:custGeom>
            <a:avLst/>
            <a:gdLst/>
            <a:ahLst/>
            <a:cxnLst/>
            <a:rect l="l" t="t" r="r" b="b"/>
            <a:pathLst>
              <a:path w="7609395" h="5727501">
                <a:moveTo>
                  <a:pt x="0" y="0"/>
                </a:moveTo>
                <a:lnTo>
                  <a:pt x="7609395" y="0"/>
                </a:lnTo>
                <a:lnTo>
                  <a:pt x="7609395" y="5727502"/>
                </a:lnTo>
                <a:lnTo>
                  <a:pt x="0" y="57275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11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6233" y="700652"/>
            <a:ext cx="17535294" cy="705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83"/>
              </a:lnSpc>
              <a:spcBef>
                <a:spcPct val="0"/>
              </a:spcBef>
            </a:pPr>
            <a:r>
              <a:rPr lang="en-US" sz="5176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Kilometers driven distribution by transmission type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05460" y="2903265"/>
            <a:ext cx="7301378" cy="3460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0083" lvl="1" indent="-315041" algn="just">
              <a:lnSpc>
                <a:spcPts val="4085"/>
              </a:lnSpc>
              <a:buFont typeface="Arial"/>
              <a:buChar char="•"/>
            </a:pPr>
            <a:r>
              <a:rPr lang="en-US" sz="29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Automatic Cars: Wider mileage spread with high outliers</a:t>
            </a:r>
          </a:p>
          <a:p>
            <a:pPr algn="just">
              <a:lnSpc>
                <a:spcPts val="4085"/>
              </a:lnSpc>
            </a:pPr>
            <a:endParaRPr lang="en-US" sz="2918">
              <a:solidFill>
                <a:srgbClr val="FFFFF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630083" lvl="1" indent="-315041" algn="just">
              <a:lnSpc>
                <a:spcPts val="4085"/>
              </a:lnSpc>
              <a:buFont typeface="Arial"/>
              <a:buChar char="•"/>
            </a:pPr>
            <a:r>
              <a:rPr lang="en-US" sz="29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Manual Cars: Mostly clustered, few extreme high-mileage cases</a:t>
            </a:r>
          </a:p>
          <a:p>
            <a:pPr algn="just">
              <a:lnSpc>
                <a:spcPts val="4085"/>
              </a:lnSpc>
            </a:pPr>
            <a:endParaRPr lang="en-US" sz="2918">
              <a:solidFill>
                <a:srgbClr val="FFFFF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2965"/>
              </a:lnSpc>
            </a:pPr>
            <a:endParaRPr lang="en-US" sz="2918">
              <a:solidFill>
                <a:srgbClr val="FFFFF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949675" y="5429205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525283" y="-1262009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2665705"/>
            <a:ext cx="8426720" cy="5522365"/>
          </a:xfrm>
          <a:custGeom>
            <a:avLst/>
            <a:gdLst/>
            <a:ahLst/>
            <a:cxnLst/>
            <a:rect l="l" t="t" r="r" b="b"/>
            <a:pathLst>
              <a:path w="8426720" h="5522365">
                <a:moveTo>
                  <a:pt x="0" y="0"/>
                </a:moveTo>
                <a:lnTo>
                  <a:pt x="8426720" y="0"/>
                </a:lnTo>
                <a:lnTo>
                  <a:pt x="8426720" y="5522365"/>
                </a:lnTo>
                <a:lnTo>
                  <a:pt x="0" y="55223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471033" y="893781"/>
            <a:ext cx="11072083" cy="914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9"/>
              </a:lnSpc>
              <a:spcBef>
                <a:spcPct val="0"/>
              </a:spcBef>
            </a:pPr>
            <a:r>
              <a:rPr lang="en-US" sz="6575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Fuel Type Distribution</a:t>
            </a:r>
          </a:p>
        </p:txBody>
      </p:sp>
      <p:sp>
        <p:nvSpPr>
          <p:cNvPr id="8" name="TextBox 8"/>
          <p:cNvSpPr txBox="1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12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31861" y="3626550"/>
            <a:ext cx="6727439" cy="296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5627" lvl="1" indent="-302814" algn="just">
              <a:lnSpc>
                <a:spcPts val="3927"/>
              </a:lnSpc>
              <a:buFont typeface="Arial"/>
              <a:buChar char="•"/>
            </a:pPr>
            <a:r>
              <a:rPr lang="en-US" sz="2805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Petrol: Dominant fuel type (~250 cars)</a:t>
            </a:r>
          </a:p>
          <a:p>
            <a:pPr algn="just">
              <a:lnSpc>
                <a:spcPts val="3927"/>
              </a:lnSpc>
            </a:pPr>
            <a:endParaRPr lang="en-US" sz="2805">
              <a:solidFill>
                <a:srgbClr val="FFFFF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605627" lvl="1" indent="-302814" algn="just">
              <a:lnSpc>
                <a:spcPts val="3927"/>
              </a:lnSpc>
              <a:buFont typeface="Arial"/>
              <a:buChar char="•"/>
            </a:pPr>
            <a:r>
              <a:rPr lang="en-US" sz="2805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CNG &amp; Diesel: Very few, small share of fleet</a:t>
            </a:r>
          </a:p>
          <a:p>
            <a:pPr algn="ctr">
              <a:lnSpc>
                <a:spcPts val="3927"/>
              </a:lnSpc>
            </a:pPr>
            <a:endParaRPr lang="en-US" sz="2805">
              <a:solidFill>
                <a:srgbClr val="FFFFF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63383" y="-1262009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140649" y="5426888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37726" y="2664451"/>
            <a:ext cx="8382566" cy="5524873"/>
          </a:xfrm>
          <a:custGeom>
            <a:avLst/>
            <a:gdLst/>
            <a:ahLst/>
            <a:cxnLst/>
            <a:rect l="l" t="t" r="r" b="b"/>
            <a:pathLst>
              <a:path w="8382566" h="5524873">
                <a:moveTo>
                  <a:pt x="0" y="0"/>
                </a:moveTo>
                <a:lnTo>
                  <a:pt x="8382566" y="0"/>
                </a:lnTo>
                <a:lnTo>
                  <a:pt x="8382566" y="5524873"/>
                </a:lnTo>
                <a:lnTo>
                  <a:pt x="0" y="55248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13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22494" y="38100"/>
            <a:ext cx="15216417" cy="2067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7"/>
              </a:lnSpc>
            </a:pPr>
            <a:endParaRPr/>
          </a:p>
          <a:p>
            <a:pPr algn="ctr">
              <a:lnSpc>
                <a:spcPts val="3927"/>
              </a:lnSpc>
            </a:pPr>
            <a:endParaRPr/>
          </a:p>
          <a:p>
            <a:pPr algn="ctr">
              <a:lnSpc>
                <a:spcPts val="4343"/>
              </a:lnSpc>
            </a:pPr>
            <a:r>
              <a:rPr lang="en-US" sz="4176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Manual vs. Automatic Transmission</a:t>
            </a:r>
          </a:p>
          <a:p>
            <a:pPr algn="ctr">
              <a:lnSpc>
                <a:spcPts val="3927"/>
              </a:lnSpc>
              <a:spcBef>
                <a:spcPct val="0"/>
              </a:spcBef>
            </a:pPr>
            <a:endParaRPr lang="en-US" sz="4176" b="1">
              <a:solidFill>
                <a:srgbClr val="FFFFFF"/>
              </a:solidFill>
              <a:latin typeface="Raleway Heavy"/>
              <a:ea typeface="Raleway Heavy"/>
              <a:cs typeface="Raleway Heavy"/>
              <a:sym typeface="Raleway Heavy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830702" y="3931836"/>
            <a:ext cx="7428598" cy="2356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8493" lvl="1" indent="-304247" algn="l">
              <a:lnSpc>
                <a:spcPts val="3945"/>
              </a:lnSpc>
              <a:buFont typeface="Arial"/>
              <a:buChar char="•"/>
            </a:pPr>
            <a:r>
              <a:rPr lang="en-US" sz="28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Manual Cars: 200+ vs ~65 automatics</a:t>
            </a:r>
          </a:p>
          <a:p>
            <a:pPr algn="l">
              <a:lnSpc>
                <a:spcPts val="3945"/>
              </a:lnSpc>
            </a:pPr>
            <a:endParaRPr lang="en-US" sz="2818">
              <a:solidFill>
                <a:srgbClr val="FFFFF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608493" lvl="1" indent="-304247" algn="l">
              <a:lnSpc>
                <a:spcPts val="3945"/>
              </a:lnSpc>
              <a:buFont typeface="Arial"/>
              <a:buChar char="•"/>
            </a:pPr>
            <a:r>
              <a:rPr lang="en-US" sz="28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Preference: Manual transmission dominates</a:t>
            </a:r>
          </a:p>
          <a:p>
            <a:pPr algn="l">
              <a:lnSpc>
                <a:spcPts val="2965"/>
              </a:lnSpc>
            </a:pPr>
            <a:endParaRPr lang="en-US" sz="2818">
              <a:solidFill>
                <a:srgbClr val="FFFFF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07606" y="289139"/>
            <a:ext cx="8676289" cy="9640321"/>
          </a:xfrm>
          <a:custGeom>
            <a:avLst/>
            <a:gdLst/>
            <a:ahLst/>
            <a:cxnLst/>
            <a:rect l="l" t="t" r="r" b="b"/>
            <a:pathLst>
              <a:path w="8676289" h="9640321">
                <a:moveTo>
                  <a:pt x="0" y="0"/>
                </a:moveTo>
                <a:lnTo>
                  <a:pt x="8676289" y="0"/>
                </a:lnTo>
                <a:lnTo>
                  <a:pt x="8676289" y="9640321"/>
                </a:lnTo>
                <a:lnTo>
                  <a:pt x="0" y="96403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082094" y="-11964435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63420" y="2604540"/>
            <a:ext cx="14961160" cy="6213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7765" lvl="1" indent="-343883" algn="just">
              <a:lnSpc>
                <a:spcPts val="5128"/>
              </a:lnSpc>
              <a:buFont typeface="Arial"/>
              <a:buChar char="•"/>
            </a:pPr>
            <a:r>
              <a:rPr lang="en-US" sz="3185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Price Range: Hyundai resale prices in Mumbai vary between ₹3.8L – ₹11.5L, with hatchbacks (i10, i20, Santro) at the lower end and SUVs (Creta, Venue) at the higher end.</a:t>
            </a:r>
          </a:p>
          <a:p>
            <a:pPr marL="687765" lvl="1" indent="-343883" algn="just">
              <a:lnSpc>
                <a:spcPts val="5128"/>
              </a:lnSpc>
              <a:buFont typeface="Arial"/>
              <a:buChar char="•"/>
            </a:pPr>
            <a:r>
              <a:rPr lang="en-US" sz="3185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Popular Models: The most listed Hyundai models are i10, i20, Creta, Venue, and Santro, with Creta dominating the SUV segment.</a:t>
            </a:r>
          </a:p>
          <a:p>
            <a:pPr marL="687765" lvl="1" indent="-343883" algn="just">
              <a:lnSpc>
                <a:spcPts val="5128"/>
              </a:lnSpc>
              <a:buFont typeface="Arial"/>
              <a:buChar char="•"/>
            </a:pPr>
            <a:r>
              <a:rPr lang="en-US" sz="3185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Mileage Patterns: Cars with &lt;50,000 km fetch premium resale value, while those with &gt;70,000 km depreciate significantly.</a:t>
            </a:r>
          </a:p>
          <a:p>
            <a:pPr marL="687765" lvl="1" indent="-343883" algn="just">
              <a:lnSpc>
                <a:spcPts val="5128"/>
              </a:lnSpc>
              <a:buFont typeface="Arial"/>
              <a:buChar char="•"/>
            </a:pPr>
            <a:r>
              <a:rPr lang="en-US" sz="3185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Transmission Trends: Manual cars dominate the listings, but automatic variants (Creta, Venue, Verna) command higher average prices.</a:t>
            </a:r>
          </a:p>
          <a:p>
            <a:pPr algn="just">
              <a:lnSpc>
                <a:spcPts val="2933"/>
              </a:lnSpc>
            </a:pPr>
            <a:endParaRPr lang="en-US" sz="3185">
              <a:solidFill>
                <a:srgbClr val="FFFFF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923925"/>
            <a:ext cx="16252864" cy="929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85"/>
              </a:lnSpc>
            </a:pPr>
            <a:r>
              <a:rPr lang="en-US" sz="5418" b="1">
                <a:solidFill>
                  <a:srgbClr val="FFFFF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Market Analysis – Hyundai Cars (Mumbai)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39189" y="3434828"/>
            <a:ext cx="12422388" cy="2727960"/>
            <a:chOff x="0" y="0"/>
            <a:chExt cx="1850635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50635" cy="406400"/>
            </a:xfrm>
            <a:custGeom>
              <a:avLst/>
              <a:gdLst/>
              <a:ahLst/>
              <a:cxnLst/>
              <a:rect l="l" t="t" r="r" b="b"/>
              <a:pathLst>
                <a:path w="1850635" h="406400">
                  <a:moveTo>
                    <a:pt x="1647435" y="0"/>
                  </a:moveTo>
                  <a:cubicBezTo>
                    <a:pt x="1759659" y="0"/>
                    <a:pt x="1850635" y="90976"/>
                    <a:pt x="1850635" y="203200"/>
                  </a:cubicBezTo>
                  <a:cubicBezTo>
                    <a:pt x="1850635" y="315424"/>
                    <a:pt x="1759659" y="406400"/>
                    <a:pt x="164743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C6269E">
                      <a:alpha val="100000"/>
                    </a:srgbClr>
                  </a:gs>
                  <a:gs pos="100000">
                    <a:srgbClr val="DDBAFF">
                      <a:alpha val="12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1850635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525283" y="-1262009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8140649" y="5426888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180522" y="0"/>
            <a:ext cx="9926955" cy="10287000"/>
          </a:xfrm>
          <a:custGeom>
            <a:avLst/>
            <a:gdLst/>
            <a:ahLst/>
            <a:cxnLst/>
            <a:rect l="l" t="t" r="r" b="b"/>
            <a:pathLst>
              <a:path w="9926955" h="10287000">
                <a:moveTo>
                  <a:pt x="0" y="0"/>
                </a:moveTo>
                <a:lnTo>
                  <a:pt x="9926956" y="0"/>
                </a:lnTo>
                <a:lnTo>
                  <a:pt x="992695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065597" y="3891885"/>
            <a:ext cx="5848350" cy="2023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265"/>
              </a:lnSpc>
              <a:spcBef>
                <a:spcPct val="0"/>
              </a:spcBef>
            </a:pPr>
            <a:r>
              <a:rPr lang="en-US" sz="14678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Thank</a:t>
            </a:r>
          </a:p>
        </p:txBody>
      </p:sp>
      <p:sp>
        <p:nvSpPr>
          <p:cNvPr id="9" name="TextBox 9"/>
          <p:cNvSpPr txBox="1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15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13947" y="3891885"/>
            <a:ext cx="4972189" cy="2023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265"/>
              </a:lnSpc>
              <a:spcBef>
                <a:spcPct val="0"/>
              </a:spcBef>
            </a:pPr>
            <a:r>
              <a:rPr lang="en-US" sz="14678" b="1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94088" y="-11725710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215531" y="3555179"/>
            <a:ext cx="6043769" cy="5703121"/>
          </a:xfrm>
          <a:custGeom>
            <a:avLst/>
            <a:gdLst/>
            <a:ahLst/>
            <a:cxnLst/>
            <a:rect l="l" t="t" r="r" b="b"/>
            <a:pathLst>
              <a:path w="6043769" h="5703121">
                <a:moveTo>
                  <a:pt x="0" y="0"/>
                </a:moveTo>
                <a:lnTo>
                  <a:pt x="6043769" y="0"/>
                </a:lnTo>
                <a:lnTo>
                  <a:pt x="6043769" y="5703121"/>
                </a:lnTo>
                <a:lnTo>
                  <a:pt x="0" y="57031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133475"/>
            <a:ext cx="16230600" cy="1028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74"/>
              </a:lnSpc>
              <a:spcBef>
                <a:spcPct val="0"/>
              </a:spcBef>
            </a:pPr>
            <a:r>
              <a:rPr lang="en-US" sz="7475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 Members of team B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47698" y="2380381"/>
            <a:ext cx="8270847" cy="7805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9619" lvl="1" indent="-379810" algn="l">
              <a:lnSpc>
                <a:spcPts val="4925"/>
              </a:lnSpc>
              <a:buFont typeface="Arial"/>
              <a:buChar char="•"/>
            </a:pPr>
            <a:r>
              <a:rPr lang="en-US" sz="35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Vinayak Ramavath</a:t>
            </a:r>
          </a:p>
          <a:p>
            <a:pPr marL="759619" lvl="1" indent="-379810" algn="l">
              <a:lnSpc>
                <a:spcPts val="4925"/>
              </a:lnSpc>
              <a:buFont typeface="Arial"/>
              <a:buChar char="•"/>
            </a:pPr>
            <a:r>
              <a:rPr lang="en-US" sz="35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Bhukya Raju </a:t>
            </a:r>
          </a:p>
          <a:p>
            <a:pPr marL="759619" lvl="1" indent="-379810" algn="l">
              <a:lnSpc>
                <a:spcPts val="4925"/>
              </a:lnSpc>
              <a:buFont typeface="Arial"/>
              <a:buChar char="•"/>
            </a:pPr>
            <a:r>
              <a:rPr lang="en-US" sz="35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Nikhil Bhoi</a:t>
            </a:r>
          </a:p>
          <a:p>
            <a:pPr marL="759619" lvl="1" indent="-379810" algn="l">
              <a:lnSpc>
                <a:spcPts val="4925"/>
              </a:lnSpc>
              <a:buFont typeface="Arial"/>
              <a:buChar char="•"/>
            </a:pPr>
            <a:r>
              <a:rPr lang="en-US" sz="35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Bhargav Sai </a:t>
            </a:r>
          </a:p>
          <a:p>
            <a:pPr marL="759619" lvl="1" indent="-379810" algn="l">
              <a:lnSpc>
                <a:spcPts val="4925"/>
              </a:lnSpc>
              <a:buFont typeface="Arial"/>
              <a:buChar char="•"/>
            </a:pPr>
            <a:r>
              <a:rPr lang="en-US" sz="35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Diya Singh</a:t>
            </a:r>
          </a:p>
          <a:p>
            <a:pPr marL="759619" lvl="1" indent="-379810" algn="l">
              <a:lnSpc>
                <a:spcPts val="4925"/>
              </a:lnSpc>
              <a:buFont typeface="Arial"/>
              <a:buChar char="•"/>
            </a:pPr>
            <a:r>
              <a:rPr lang="en-US" sz="35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Muhammed Sahal</a:t>
            </a:r>
          </a:p>
          <a:p>
            <a:pPr marL="759619" lvl="1" indent="-379810" algn="l">
              <a:lnSpc>
                <a:spcPts val="4925"/>
              </a:lnSpc>
              <a:buFont typeface="Arial"/>
              <a:buChar char="•"/>
            </a:pPr>
            <a:r>
              <a:rPr lang="en-US" sz="35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Racha Navya Sree</a:t>
            </a:r>
          </a:p>
          <a:p>
            <a:pPr marL="759619" lvl="1" indent="-379810" algn="l">
              <a:lnSpc>
                <a:spcPts val="4925"/>
              </a:lnSpc>
              <a:buFont typeface="Arial"/>
              <a:buChar char="•"/>
            </a:pPr>
            <a:r>
              <a:rPr lang="en-US" sz="35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Hemanth </a:t>
            </a:r>
          </a:p>
          <a:p>
            <a:pPr marL="759619" lvl="1" indent="-379810" algn="l">
              <a:lnSpc>
                <a:spcPts val="4925"/>
              </a:lnSpc>
              <a:buFont typeface="Arial"/>
              <a:buChar char="•"/>
            </a:pPr>
            <a:r>
              <a:rPr lang="en-US" sz="35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Akash Kumar</a:t>
            </a:r>
          </a:p>
          <a:p>
            <a:pPr marL="759619" lvl="1" indent="-379810" algn="l">
              <a:lnSpc>
                <a:spcPts val="4925"/>
              </a:lnSpc>
              <a:buFont typeface="Arial"/>
              <a:buChar char="•"/>
            </a:pPr>
            <a:r>
              <a:rPr lang="en-US" sz="35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R Sireesha</a:t>
            </a:r>
          </a:p>
          <a:p>
            <a:pPr marL="759619" lvl="1" indent="-379810" algn="l">
              <a:lnSpc>
                <a:spcPts val="4925"/>
              </a:lnSpc>
              <a:buFont typeface="Arial"/>
              <a:buChar char="•"/>
            </a:pPr>
            <a:r>
              <a:rPr lang="en-US" sz="35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Tanvi Desai </a:t>
            </a:r>
          </a:p>
          <a:p>
            <a:pPr marL="759619" lvl="1" indent="-379810" algn="l">
              <a:lnSpc>
                <a:spcPts val="4925"/>
              </a:lnSpc>
              <a:buFont typeface="Arial"/>
              <a:buChar char="•"/>
            </a:pPr>
            <a:r>
              <a:rPr lang="en-US" sz="35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shubham</a:t>
            </a:r>
          </a:p>
          <a:p>
            <a:pPr algn="l">
              <a:lnSpc>
                <a:spcPts val="2965"/>
              </a:lnSpc>
            </a:pPr>
            <a:endParaRPr lang="en-US" sz="3518">
              <a:solidFill>
                <a:srgbClr val="FFFFF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50F2895-FDAD-9623-0928-DEFE8CA2B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5666" y="1888151"/>
            <a:ext cx="12307684" cy="6920412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9711522" y="-9124064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-12227405" y="2476500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TextBox 4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37388" y="1147327"/>
            <a:ext cx="8061577" cy="8061577"/>
          </a:xfrm>
          <a:custGeom>
            <a:avLst/>
            <a:gdLst/>
            <a:ahLst/>
            <a:cxnLst/>
            <a:rect l="l" t="t" r="r" b="b"/>
            <a:pathLst>
              <a:path w="8061577" h="8061577">
                <a:moveTo>
                  <a:pt x="0" y="0"/>
                </a:moveTo>
                <a:lnTo>
                  <a:pt x="8061577" y="0"/>
                </a:lnTo>
                <a:lnTo>
                  <a:pt x="8061577" y="8061577"/>
                </a:lnTo>
                <a:lnTo>
                  <a:pt x="0" y="80615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43225" y="1133475"/>
            <a:ext cx="7716075" cy="2017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sz="7475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What is web scraping 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00" y="3662391"/>
            <a:ext cx="8270847" cy="3770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3261" lvl="1" indent="-336631" algn="just">
              <a:lnSpc>
                <a:spcPts val="4365"/>
              </a:lnSpc>
              <a:buFont typeface="Arial"/>
              <a:buChar char="•"/>
            </a:pPr>
            <a:r>
              <a:rPr lang="en-US" sz="3118" dirty="0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A technique used to extract  data from the websites </a:t>
            </a:r>
          </a:p>
          <a:p>
            <a:pPr algn="just">
              <a:lnSpc>
                <a:spcPts val="4365"/>
              </a:lnSpc>
            </a:pPr>
            <a:endParaRPr lang="en-US" sz="3118" dirty="0">
              <a:solidFill>
                <a:srgbClr val="FFFFF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673261" lvl="1" indent="-336631" algn="just">
              <a:lnSpc>
                <a:spcPts val="4365"/>
              </a:lnSpc>
              <a:buFont typeface="Arial"/>
              <a:buChar char="•"/>
            </a:pPr>
            <a:r>
              <a:rPr lang="en-US" sz="3118" dirty="0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Without manual effort </a:t>
            </a:r>
          </a:p>
          <a:p>
            <a:pPr algn="just">
              <a:lnSpc>
                <a:spcPts val="4365"/>
              </a:lnSpc>
            </a:pPr>
            <a:endParaRPr lang="en-US" sz="3118" dirty="0">
              <a:solidFill>
                <a:srgbClr val="FFFFF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673261" lvl="1" indent="-336631" algn="just">
              <a:lnSpc>
                <a:spcPts val="4365"/>
              </a:lnSpc>
              <a:buFont typeface="Arial"/>
              <a:buChar char="•"/>
            </a:pPr>
            <a:r>
              <a:rPr lang="en-US" sz="3118" dirty="0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Analyzing trends in the used market </a:t>
            </a:r>
          </a:p>
          <a:p>
            <a:pPr algn="l">
              <a:lnSpc>
                <a:spcPts val="2965"/>
              </a:lnSpc>
            </a:pPr>
            <a:endParaRPr lang="en-US" sz="3118" dirty="0">
              <a:solidFill>
                <a:srgbClr val="FFFFF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787240" y="3132406"/>
            <a:ext cx="4181174" cy="4181174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9926282" y="1365968"/>
            <a:ext cx="7766887" cy="7555063"/>
          </a:xfrm>
          <a:custGeom>
            <a:avLst/>
            <a:gdLst/>
            <a:ahLst/>
            <a:cxnLst/>
            <a:rect l="l" t="t" r="r" b="b"/>
            <a:pathLst>
              <a:path w="7766887" h="7555063">
                <a:moveTo>
                  <a:pt x="0" y="0"/>
                </a:moveTo>
                <a:lnTo>
                  <a:pt x="7766887" y="0"/>
                </a:lnTo>
                <a:lnTo>
                  <a:pt x="7766887" y="7555064"/>
                </a:lnTo>
                <a:lnTo>
                  <a:pt x="0" y="75550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75746" y="5267482"/>
            <a:ext cx="7868254" cy="3776762"/>
          </a:xfrm>
          <a:custGeom>
            <a:avLst/>
            <a:gdLst/>
            <a:ahLst/>
            <a:cxnLst/>
            <a:rect l="l" t="t" r="r" b="b"/>
            <a:pathLst>
              <a:path w="7868254" h="3776762">
                <a:moveTo>
                  <a:pt x="0" y="0"/>
                </a:moveTo>
                <a:lnTo>
                  <a:pt x="7868254" y="0"/>
                </a:lnTo>
                <a:lnTo>
                  <a:pt x="7868254" y="3776762"/>
                </a:lnTo>
                <a:lnTo>
                  <a:pt x="0" y="37767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770842"/>
            <a:ext cx="5750608" cy="5750608"/>
          </a:xfrm>
          <a:custGeom>
            <a:avLst/>
            <a:gdLst/>
            <a:ahLst/>
            <a:cxnLst/>
            <a:rect l="l" t="t" r="r" b="b"/>
            <a:pathLst>
              <a:path w="5750608" h="5750608">
                <a:moveTo>
                  <a:pt x="0" y="0"/>
                </a:moveTo>
                <a:lnTo>
                  <a:pt x="5750608" y="0"/>
                </a:lnTo>
                <a:lnTo>
                  <a:pt x="5750608" y="5750607"/>
                </a:lnTo>
                <a:lnTo>
                  <a:pt x="0" y="57506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032332" y="3372087"/>
            <a:ext cx="9382514" cy="4028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05792" lvl="1" indent="-502896" algn="just">
              <a:lnSpc>
                <a:spcPts val="4844"/>
              </a:lnSpc>
              <a:buFont typeface="Arial"/>
              <a:buChar char="•"/>
            </a:pPr>
            <a:r>
              <a:rPr lang="en-US" sz="4658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 platform for buying and selling the used cars</a:t>
            </a:r>
          </a:p>
          <a:p>
            <a:pPr algn="just">
              <a:lnSpc>
                <a:spcPts val="4844"/>
              </a:lnSpc>
            </a:pPr>
            <a:endParaRPr lang="en-US" sz="4658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1005792" lvl="1" indent="-502896" algn="just">
              <a:lnSpc>
                <a:spcPts val="4844"/>
              </a:lnSpc>
              <a:buFont typeface="Arial"/>
              <a:buChar char="•"/>
            </a:pPr>
            <a:r>
              <a:rPr lang="en-US" sz="4658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Provides details of different brands and models </a:t>
            </a:r>
          </a:p>
          <a:p>
            <a:pPr algn="l">
              <a:lnSpc>
                <a:spcPts val="4220"/>
              </a:lnSpc>
            </a:pPr>
            <a:endParaRPr lang="en-US" sz="4658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2764"/>
              </a:lnSpc>
            </a:pPr>
            <a:endParaRPr lang="en-US" sz="4658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418066" y="1702096"/>
            <a:ext cx="4959427" cy="103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sz="7475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About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659407" y="1702096"/>
            <a:ext cx="4127832" cy="103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sz="7475" b="1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Cars24</a:t>
            </a:r>
          </a:p>
        </p:txBody>
      </p:sp>
      <p:sp>
        <p:nvSpPr>
          <p:cNvPr id="13" name="TextBox 13"/>
          <p:cNvSpPr txBox="1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47191" y="-1107704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399339"/>
            <a:ext cx="16505505" cy="6152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53"/>
              </a:lnSpc>
            </a:pPr>
            <a:r>
              <a:rPr lang="en-US" sz="4824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Tools and Libraries Used </a:t>
            </a:r>
          </a:p>
          <a:p>
            <a:pPr algn="just">
              <a:lnSpc>
                <a:spcPts val="6753"/>
              </a:lnSpc>
            </a:pPr>
            <a:endParaRPr lang="en-US" sz="4824" b="1">
              <a:solidFill>
                <a:srgbClr val="FFFFFA"/>
              </a:solidFill>
              <a:latin typeface="Raleway Bold"/>
              <a:ea typeface="Raleway Bold"/>
              <a:cs typeface="Raleway Bold"/>
              <a:sym typeface="Raleway Bold"/>
            </a:endParaRPr>
          </a:p>
          <a:p>
            <a:pPr marL="912732" lvl="1" indent="-456366" algn="just">
              <a:lnSpc>
                <a:spcPts val="5918"/>
              </a:lnSpc>
              <a:buFont typeface="Arial"/>
              <a:buChar char="•"/>
            </a:pPr>
            <a:r>
              <a:rPr lang="en-US" sz="4227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Python: Primary programming language  </a:t>
            </a:r>
          </a:p>
          <a:p>
            <a:pPr marL="912732" lvl="1" indent="-456366" algn="just">
              <a:lnSpc>
                <a:spcPts val="5918"/>
              </a:lnSpc>
              <a:buFont typeface="Arial"/>
              <a:buChar char="•"/>
            </a:pPr>
            <a:r>
              <a:rPr lang="en-US" sz="4227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BeautifulSoup4: HTML parsing and element extraction </a:t>
            </a:r>
          </a:p>
          <a:p>
            <a:pPr marL="912732" lvl="1" indent="-456366" algn="just">
              <a:lnSpc>
                <a:spcPts val="5918"/>
              </a:lnSpc>
              <a:buFont typeface="Arial"/>
              <a:buChar char="•"/>
            </a:pPr>
            <a:r>
              <a:rPr lang="en-US" sz="4227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Requests: HTTP request handling  </a:t>
            </a:r>
          </a:p>
          <a:p>
            <a:pPr marL="912732" lvl="1" indent="-456366" algn="just">
              <a:lnSpc>
                <a:spcPts val="5918"/>
              </a:lnSpc>
              <a:buFont typeface="Arial"/>
              <a:buChar char="•"/>
            </a:pPr>
            <a:r>
              <a:rPr lang="en-US" sz="4227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Pandas: Data manipulation and CSV export  </a:t>
            </a:r>
          </a:p>
          <a:p>
            <a:pPr marL="912732" lvl="1" indent="-456366" algn="just">
              <a:lnSpc>
                <a:spcPts val="5918"/>
              </a:lnSpc>
              <a:buFont typeface="Arial"/>
              <a:buChar char="•"/>
            </a:pPr>
            <a:r>
              <a:rPr lang="en-US" sz="4227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Selenium: JavaScript-heavy content handling </a:t>
            </a:r>
          </a:p>
          <a:p>
            <a:pPr marL="912732" lvl="1" indent="-456366" algn="just">
              <a:lnSpc>
                <a:spcPts val="5918"/>
              </a:lnSpc>
              <a:buFont typeface="Arial"/>
              <a:buChar char="•"/>
            </a:pPr>
            <a:r>
              <a:rPr lang="en-US" sz="4227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Time: Request rate limiting</a:t>
            </a:r>
          </a:p>
        </p:txBody>
      </p:sp>
      <p:sp>
        <p:nvSpPr>
          <p:cNvPr id="4" name="Freeform 4"/>
          <p:cNvSpPr/>
          <p:nvPr/>
        </p:nvSpPr>
        <p:spPr>
          <a:xfrm>
            <a:off x="4146898" y="1028700"/>
            <a:ext cx="9400587" cy="8528896"/>
          </a:xfrm>
          <a:custGeom>
            <a:avLst/>
            <a:gdLst/>
            <a:ahLst/>
            <a:cxnLst/>
            <a:rect l="l" t="t" r="r" b="b"/>
            <a:pathLst>
              <a:path w="9400587" h="8528896">
                <a:moveTo>
                  <a:pt x="0" y="0"/>
                </a:moveTo>
                <a:lnTo>
                  <a:pt x="9400586" y="0"/>
                </a:lnTo>
                <a:lnTo>
                  <a:pt x="9400586" y="8528896"/>
                </a:lnTo>
                <a:lnTo>
                  <a:pt x="0" y="85288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810184" y="923925"/>
            <a:ext cx="10074014" cy="929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85"/>
              </a:lnSpc>
            </a:pPr>
            <a:r>
              <a:rPr lang="en-US" sz="5418" b="1">
                <a:solidFill>
                  <a:srgbClr val="FFFFF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Technical </a:t>
            </a:r>
            <a:r>
              <a:rPr lang="en-US" sz="5418" b="1">
                <a:solidFill>
                  <a:srgbClr val="C6269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Implementation</a:t>
            </a:r>
            <a:r>
              <a:rPr lang="en-US" sz="5418" b="1">
                <a:solidFill>
                  <a:srgbClr val="FFFFF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47191" y="-1107704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91247" y="2600195"/>
            <a:ext cx="16505505" cy="5229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9725" lvl="1" indent="-304863" algn="just">
              <a:lnSpc>
                <a:spcPts val="3953"/>
              </a:lnSpc>
              <a:buFont typeface="Arial"/>
              <a:buChar char="•"/>
            </a:pPr>
            <a:r>
              <a:rPr lang="en-US" sz="2824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Scraping Script Development: Python script using BeautifulSoup, Requests, Selenium, Pandas.</a:t>
            </a:r>
          </a:p>
          <a:p>
            <a:pPr algn="just">
              <a:lnSpc>
                <a:spcPts val="3393"/>
              </a:lnSpc>
            </a:pPr>
            <a:endParaRPr lang="en-US" sz="2824">
              <a:solidFill>
                <a:srgbClr val="FFFFF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just">
              <a:lnSpc>
                <a:spcPts val="3813"/>
              </a:lnSpc>
            </a:pPr>
            <a:r>
              <a:rPr lang="en-US" sz="2724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Data Fields Targeted:</a:t>
            </a:r>
          </a:p>
          <a:p>
            <a:pPr algn="just">
              <a:lnSpc>
                <a:spcPts val="3393"/>
              </a:lnSpc>
            </a:pPr>
            <a:endParaRPr lang="en-US" sz="2724" b="1">
              <a:solidFill>
                <a:srgbClr val="FFFFFA"/>
              </a:solidFill>
              <a:latin typeface="Raleway Bold"/>
              <a:ea typeface="Raleway Bold"/>
              <a:cs typeface="Raleway Bold"/>
              <a:sym typeface="Raleway Bold"/>
            </a:endParaRPr>
          </a:p>
          <a:p>
            <a:pPr marL="609725" lvl="1" indent="-304863" algn="just">
              <a:lnSpc>
                <a:spcPts val="3953"/>
              </a:lnSpc>
              <a:buFont typeface="Arial"/>
              <a:buChar char="•"/>
            </a:pPr>
            <a:r>
              <a:rPr lang="en-US" sz="2824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Kilometers Driven</a:t>
            </a:r>
          </a:p>
          <a:p>
            <a:pPr marL="609725" lvl="1" indent="-304863" algn="just">
              <a:lnSpc>
                <a:spcPts val="3953"/>
              </a:lnSpc>
              <a:buFont typeface="Arial"/>
              <a:buChar char="•"/>
            </a:pPr>
            <a:r>
              <a:rPr lang="en-US" sz="2824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Year of Manufacture</a:t>
            </a:r>
          </a:p>
          <a:p>
            <a:pPr marL="609725" lvl="1" indent="-304863" algn="just">
              <a:lnSpc>
                <a:spcPts val="3953"/>
              </a:lnSpc>
              <a:buFont typeface="Arial"/>
              <a:buChar char="•"/>
            </a:pPr>
            <a:r>
              <a:rPr lang="en-US" sz="2824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Fuel Type (Petrol/Diesel/CNG)</a:t>
            </a:r>
          </a:p>
          <a:p>
            <a:pPr marL="609725" lvl="1" indent="-304863" algn="just">
              <a:lnSpc>
                <a:spcPts val="3953"/>
              </a:lnSpc>
              <a:buFont typeface="Arial"/>
              <a:buChar char="•"/>
            </a:pPr>
            <a:r>
              <a:rPr lang="en-US" sz="2824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Transmission (Manual/Automatic)</a:t>
            </a:r>
          </a:p>
          <a:p>
            <a:pPr marL="609725" lvl="1" indent="-304863" algn="just">
              <a:lnSpc>
                <a:spcPts val="3953"/>
              </a:lnSpc>
              <a:buFont typeface="Arial"/>
              <a:buChar char="•"/>
            </a:pPr>
            <a:r>
              <a:rPr lang="en-US" sz="2824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Price (₹)</a:t>
            </a:r>
          </a:p>
          <a:p>
            <a:pPr marL="609725" lvl="1" indent="-304863" algn="just">
              <a:lnSpc>
                <a:spcPts val="3953"/>
              </a:lnSpc>
              <a:buFont typeface="Arial"/>
              <a:buChar char="•"/>
            </a:pPr>
            <a:r>
              <a:rPr lang="en-US" sz="2824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Location</a:t>
            </a:r>
          </a:p>
          <a:p>
            <a:pPr algn="just">
              <a:lnSpc>
                <a:spcPts val="3393"/>
              </a:lnSpc>
            </a:pPr>
            <a:endParaRPr lang="en-US" sz="2824">
              <a:solidFill>
                <a:srgbClr val="FFFFF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2851460" y="4299545"/>
            <a:ext cx="4407840" cy="2933217"/>
          </a:xfrm>
          <a:custGeom>
            <a:avLst/>
            <a:gdLst/>
            <a:ahLst/>
            <a:cxnLst/>
            <a:rect l="l" t="t" r="r" b="b"/>
            <a:pathLst>
              <a:path w="4407840" h="2933217">
                <a:moveTo>
                  <a:pt x="0" y="0"/>
                </a:moveTo>
                <a:lnTo>
                  <a:pt x="4407840" y="0"/>
                </a:lnTo>
                <a:lnTo>
                  <a:pt x="4407840" y="2933217"/>
                </a:lnTo>
                <a:lnTo>
                  <a:pt x="0" y="29332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810184" y="923925"/>
            <a:ext cx="10665606" cy="929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85"/>
              </a:lnSpc>
            </a:pPr>
            <a:r>
              <a:rPr lang="en-US" sz="5418" b="1">
                <a:solidFill>
                  <a:srgbClr val="FFFFF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</a:t>
            </a:r>
            <a:r>
              <a:rPr lang="en-US" sz="5418" b="1">
                <a:solidFill>
                  <a:srgbClr val="C6269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EXTRACTION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4EDE93C-F6A0-11F2-FE46-6A18CFB0A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943" y="1440899"/>
            <a:ext cx="8690233" cy="8690233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7000"/>
          </a:blip>
          <a:srcRect/>
          <a:stretch>
            <a:fillRect/>
          </a:stretch>
        </p:blipFill>
        <p:spPr>
          <a:xfrm>
            <a:off x="5251047" y="2162585"/>
            <a:ext cx="7785906" cy="7785906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8847191" y="-1107704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2769799" y="360481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08400" y="511725"/>
            <a:ext cx="7477582" cy="929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85"/>
              </a:lnSpc>
            </a:pPr>
            <a:r>
              <a:rPr lang="en-US" sz="5418" b="1">
                <a:solidFill>
                  <a:srgbClr val="FFFFF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VISUALIZATION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47191" y="-1107704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2769799" y="360481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19083" y="2821549"/>
            <a:ext cx="8935734" cy="5327932"/>
          </a:xfrm>
          <a:custGeom>
            <a:avLst/>
            <a:gdLst/>
            <a:ahLst/>
            <a:cxnLst/>
            <a:rect l="l" t="t" r="r" b="b"/>
            <a:pathLst>
              <a:path w="8935734" h="5327932">
                <a:moveTo>
                  <a:pt x="0" y="0"/>
                </a:moveTo>
                <a:lnTo>
                  <a:pt x="8935734" y="0"/>
                </a:lnTo>
                <a:lnTo>
                  <a:pt x="8935734" y="5327931"/>
                </a:lnTo>
                <a:lnTo>
                  <a:pt x="0" y="53279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7388" y="782993"/>
            <a:ext cx="17750612" cy="103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sz="7475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Average kilometer driven by location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51379" y="3463222"/>
            <a:ext cx="7576989" cy="3293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8754" lvl="1" indent="-304377" algn="just">
              <a:lnSpc>
                <a:spcPts val="3947"/>
              </a:lnSpc>
              <a:buFont typeface="Arial"/>
              <a:buChar char="•"/>
            </a:pPr>
            <a:r>
              <a:rPr lang="en-US" sz="281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Highest Avg. Distance: Pada Bhilwadi – 150,000+ km</a:t>
            </a:r>
          </a:p>
          <a:p>
            <a:pPr algn="just">
              <a:lnSpc>
                <a:spcPts val="3947"/>
              </a:lnSpc>
            </a:pPr>
            <a:endParaRPr lang="en-US" sz="2819">
              <a:solidFill>
                <a:srgbClr val="FFFFF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608754" lvl="1" indent="-304377" algn="just">
              <a:lnSpc>
                <a:spcPts val="3947"/>
              </a:lnSpc>
              <a:buFont typeface="Arial"/>
              <a:buChar char="•"/>
            </a:pPr>
            <a:r>
              <a:rPr lang="en-US" sz="281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Lowest Avg. Distance: New Delhi – &lt;10,000 km</a:t>
            </a:r>
          </a:p>
          <a:p>
            <a:pPr algn="just">
              <a:lnSpc>
                <a:spcPts val="3947"/>
              </a:lnSpc>
            </a:pPr>
            <a:endParaRPr lang="en-US" sz="2819">
              <a:solidFill>
                <a:srgbClr val="FFFFF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just">
              <a:lnSpc>
                <a:spcPts val="2547"/>
              </a:lnSpc>
            </a:pPr>
            <a:endParaRPr lang="en-US" sz="2819">
              <a:solidFill>
                <a:srgbClr val="FFFFF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978395" y="-10973413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2769799" y="360481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90168" y="2716676"/>
            <a:ext cx="8463677" cy="5605812"/>
          </a:xfrm>
          <a:custGeom>
            <a:avLst/>
            <a:gdLst/>
            <a:ahLst/>
            <a:cxnLst/>
            <a:rect l="l" t="t" r="r" b="b"/>
            <a:pathLst>
              <a:path w="8463677" h="5605812">
                <a:moveTo>
                  <a:pt x="0" y="0"/>
                </a:moveTo>
                <a:lnTo>
                  <a:pt x="8463677" y="0"/>
                </a:lnTo>
                <a:lnTo>
                  <a:pt x="8463677" y="5605812"/>
                </a:lnTo>
                <a:lnTo>
                  <a:pt x="0" y="56058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7388" y="792613"/>
            <a:ext cx="17259300" cy="103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sz="7475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Transmission &amp; Fuel Type Analysis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92377" y="3538142"/>
            <a:ext cx="8304311" cy="2668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6081" lvl="1" indent="-308040" algn="just">
              <a:lnSpc>
                <a:spcPts val="3994"/>
              </a:lnSpc>
              <a:buFont typeface="Arial"/>
              <a:buChar char="•"/>
            </a:pPr>
            <a:r>
              <a:rPr lang="en-US" sz="2853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Dominant Type: Manual Petrol vehicles</a:t>
            </a:r>
          </a:p>
          <a:p>
            <a:pPr algn="just">
              <a:lnSpc>
                <a:spcPts val="3994"/>
              </a:lnSpc>
            </a:pPr>
            <a:endParaRPr lang="en-US" sz="2853">
              <a:solidFill>
                <a:srgbClr val="FFFFF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616081" lvl="1" indent="-308040" algn="just">
              <a:lnSpc>
                <a:spcPts val="3994"/>
              </a:lnSpc>
              <a:buFont typeface="Arial"/>
              <a:buChar char="•"/>
            </a:pPr>
            <a:r>
              <a:rPr lang="en-US" sz="2853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CNG Cars: Only manual, no automatics</a:t>
            </a:r>
          </a:p>
          <a:p>
            <a:pPr algn="just">
              <a:lnSpc>
                <a:spcPts val="3994"/>
              </a:lnSpc>
            </a:pPr>
            <a:endParaRPr lang="en-US" sz="2853">
              <a:solidFill>
                <a:srgbClr val="FFFFF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ctr">
              <a:lnSpc>
                <a:spcPts val="5294"/>
              </a:lnSpc>
            </a:pPr>
            <a:endParaRPr lang="en-US" sz="2853">
              <a:solidFill>
                <a:srgbClr val="FFFFF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589</Words>
  <Application>Microsoft Office PowerPoint</Application>
  <PresentationFormat>Custom</PresentationFormat>
  <Paragraphs>121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Raleway Bold</vt:lpstr>
      <vt:lpstr>Calibri</vt:lpstr>
      <vt:lpstr>Raleway Heavy</vt:lpstr>
      <vt:lpstr>Montserrat Bold</vt:lpstr>
      <vt:lpstr>Arial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Black Modern Marketing Plan Presentation</dc:title>
  <dc:creator>Akash Kumar</dc:creator>
  <cp:lastModifiedBy>Akash Kumar</cp:lastModifiedBy>
  <cp:revision>3</cp:revision>
  <dcterms:created xsi:type="dcterms:W3CDTF">2006-08-16T00:00:00Z</dcterms:created>
  <dcterms:modified xsi:type="dcterms:W3CDTF">2025-09-13T18:37:58Z</dcterms:modified>
  <dc:identifier>DAGy2B9n3B8</dc:identifier>
</cp:coreProperties>
</file>